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sldIdLst>
    <p:sldId id="256" r:id="rId3"/>
    <p:sldId id="257" r:id="rId4"/>
    <p:sldId id="262" r:id="rId5"/>
    <p:sldId id="303" r:id="rId6"/>
    <p:sldId id="304" r:id="rId7"/>
    <p:sldId id="322" r:id="rId8"/>
    <p:sldId id="333" r:id="rId9"/>
    <p:sldId id="334" r:id="rId10"/>
    <p:sldId id="335" r:id="rId11"/>
    <p:sldId id="264" r:id="rId12"/>
    <p:sldId id="298" r:id="rId13"/>
    <p:sldId id="306" r:id="rId14"/>
    <p:sldId id="316" r:id="rId15"/>
    <p:sldId id="317" r:id="rId16"/>
    <p:sldId id="318" r:id="rId17"/>
    <p:sldId id="319" r:id="rId18"/>
    <p:sldId id="328" r:id="rId19"/>
    <p:sldId id="312" r:id="rId20"/>
    <p:sldId id="313" r:id="rId21"/>
    <p:sldId id="314" r:id="rId22"/>
    <p:sldId id="315" r:id="rId23"/>
    <p:sldId id="302" r:id="rId24"/>
    <p:sldId id="311" r:id="rId25"/>
    <p:sldId id="329" r:id="rId26"/>
    <p:sldId id="327" r:id="rId27"/>
    <p:sldId id="330" r:id="rId28"/>
    <p:sldId id="258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34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F1-4C45-8EC1-343AED8163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4DF1-4C45-8EC1-343AED8163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F1-4C45-8EC1-343AED8163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F1-4C45-8EC1-343AED8163B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DF1-4C45-8EC1-343AED8163B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DF1-4C45-8EC1-343AED8163B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F1-4C45-8EC1-343AED8163B7}"/>
              </c:ext>
            </c:extLst>
          </c:dPt>
          <c:dLbls>
            <c:dLbl>
              <c:idx val="0"/>
              <c:layout>
                <c:manualLayout>
                  <c:x val="-7.8252033911828708E-2"/>
                  <c:y val="-0.21811587892305281"/>
                </c:manualLayout>
              </c:layout>
              <c:spPr>
                <a:xfrm>
                  <a:off x="5448459" y="249352"/>
                  <a:ext cx="1848598" cy="603797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6571"/>
                        <a:gd name="adj2" fmla="val 30706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698109839640898"/>
                      <c:h val="0.124071731324656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DF1-4C45-8EC1-343AED8163B7}"/>
                </c:ext>
              </c:extLst>
            </c:dLbl>
            <c:dLbl>
              <c:idx val="1"/>
              <c:layout>
                <c:manualLayout>
                  <c:x val="0.1659892250814293"/>
                  <c:y val="-5.3007645067022206E-2"/>
                </c:manualLayout>
              </c:layout>
              <c:spPr>
                <a:xfrm>
                  <a:off x="5768748" y="4845955"/>
                  <a:ext cx="1977382" cy="734059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99645"/>
                        <a:gd name="adj2" fmla="val -9518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613734442483662"/>
                      <c:h val="0.129779366590555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4DF1-4C45-8EC1-343AED8163B7}"/>
                </c:ext>
              </c:extLst>
            </c:dLbl>
            <c:dLbl>
              <c:idx val="2"/>
              <c:layout>
                <c:manualLayout>
                  <c:x val="-7.1138212647117146E-3"/>
                  <c:y val="2.0552082974214923E-2"/>
                </c:manualLayout>
              </c:layout>
              <c:spPr>
                <a:xfrm>
                  <a:off x="817625" y="4760317"/>
                  <a:ext cx="1498235" cy="692697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83895"/>
                        <a:gd name="adj2" fmla="val -14319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649476819834354"/>
                      <c:h val="0.122466525759717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DF1-4C45-8EC1-343AED8163B7}"/>
                </c:ext>
              </c:extLst>
            </c:dLbl>
            <c:dLbl>
              <c:idx val="3"/>
              <c:layout>
                <c:manualLayout>
                  <c:x val="1.5809611986172672E-2"/>
                  <c:y val="0.10248592550663062"/>
                </c:manualLayout>
              </c:layout>
              <c:spPr>
                <a:xfrm>
                  <a:off x="135909" y="2150656"/>
                  <a:ext cx="1488624" cy="695960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89927"/>
                        <a:gd name="adj2" fmla="val -10800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529842635800856"/>
                      <c:h val="0.123043413307308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DF1-4C45-8EC1-343AED8163B7}"/>
                </c:ext>
              </c:extLst>
            </c:dLbl>
            <c:dLbl>
              <c:idx val="4"/>
              <c:layout>
                <c:manualLayout>
                  <c:x val="7.8398915960688886E-3"/>
                  <c:y val="5.1311800750866936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30431"/>
                        <a:gd name="adj2" fmla="val 769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695557950756425"/>
                      <c:h val="0.193391722731628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DF1-4C45-8EC1-343AED8163B7}"/>
                </c:ext>
              </c:extLst>
            </c:dLbl>
            <c:dLbl>
              <c:idx val="5"/>
              <c:layout>
                <c:manualLayout>
                  <c:x val="-4.5237679427936744E-2"/>
                  <c:y val="1.3471958426111893E-2"/>
                </c:manualLayout>
              </c:layout>
              <c:spPr>
                <a:xfrm>
                  <a:off x="0" y="76199"/>
                  <a:ext cx="1900177" cy="1083485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12052"/>
                        <a:gd name="adj2" fmla="val 6724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652702623475211"/>
                      <c:h val="0.191556544438286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4DF1-4C45-8EC1-343AED8163B7}"/>
                </c:ext>
              </c:extLst>
            </c:dLbl>
            <c:dLbl>
              <c:idx val="6"/>
              <c:layout>
                <c:manualLayout>
                  <c:x val="-1.5808491699359332E-3"/>
                  <c:y val="8.9015092508934885E-8"/>
                </c:manualLayout>
              </c:layout>
              <c:spPr>
                <a:xfrm>
                  <a:off x="2488494" y="0"/>
                  <a:ext cx="1917525" cy="441959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8231"/>
                        <a:gd name="adj2" fmla="val 13252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449493300498144"/>
                      <c:h val="0.107326188979732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4DF1-4C45-8EC1-343AED8163B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Лист1!$A$2:$A$8</c:f>
              <c:strCache>
                <c:ptCount val="7"/>
                <c:pt idx="0">
                  <c:v>Камчатский край</c:v>
                </c:pt>
                <c:pt idx="1">
                  <c:v>Сахалинская область</c:v>
                </c:pt>
                <c:pt idx="2">
                  <c:v>Приморский край</c:v>
                </c:pt>
                <c:pt idx="3">
                  <c:v>Мурманская область</c:v>
                </c:pt>
                <c:pt idx="4">
                  <c:v>Калиниградская область, Ленинградская область</c:v>
                </c:pt>
                <c:pt idx="5">
                  <c:v>Крым, Краснодарский край, Астраханская область</c:v>
                </c:pt>
                <c:pt idx="6">
                  <c:v>Магаданская область</c:v>
                </c:pt>
              </c:strCache>
            </c:strRef>
          </c:cat>
          <c:val>
            <c:numRef>
              <c:f>Лист1!$B$2:$B$8</c:f>
              <c:numCache>
                <c:formatCode>0.00</c:formatCode>
                <c:ptCount val="7"/>
                <c:pt idx="0">
                  <c:v>91</c:v>
                </c:pt>
                <c:pt idx="1">
                  <c:v>41</c:v>
                </c:pt>
                <c:pt idx="2">
                  <c:v>35</c:v>
                </c:pt>
                <c:pt idx="3">
                  <c:v>21</c:v>
                </c:pt>
                <c:pt idx="4">
                  <c:v>13</c:v>
                </c:pt>
                <c:pt idx="5">
                  <c:v>35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F1-4C45-8EC1-343AED8163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1_Монтажная область 1_Монтажная область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-3175"/>
            <a:ext cx="12186285" cy="6854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1_Монтажная область 1_Монтажная область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-3175"/>
            <a:ext cx="12186285" cy="6854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_Монтажная область 1_Монтажная область 1"/>
          <p:cNvPicPr>
            <a:picLocks noChangeAspect="1"/>
          </p:cNvPicPr>
          <p:nvPr userDrawn="1"/>
        </p:nvPicPr>
        <p:blipFill>
          <a:blip r:embed="rId2"/>
          <a:srcRect t="97159"/>
          <a:stretch>
            <a:fillRect/>
          </a:stretch>
        </p:blipFill>
        <p:spPr>
          <a:xfrm>
            <a:off x="-10795" y="6669405"/>
            <a:ext cx="12198350" cy="194945"/>
          </a:xfrm>
          <a:prstGeom prst="rect">
            <a:avLst/>
          </a:prstGeom>
        </p:spPr>
      </p:pic>
      <p:pic>
        <p:nvPicPr>
          <p:cNvPr id="8" name="Изображение 7" descr="1_Монтажная область 1_Монтажная область 1"/>
          <p:cNvPicPr>
            <a:picLocks noChangeAspect="1"/>
          </p:cNvPicPr>
          <p:nvPr userDrawn="1"/>
        </p:nvPicPr>
        <p:blipFill>
          <a:blip r:embed="rId2"/>
          <a:srcRect l="254" t="39502" r="300" b="49205"/>
          <a:stretch>
            <a:fillRect/>
          </a:stretch>
        </p:blipFill>
        <p:spPr>
          <a:xfrm>
            <a:off x="-10795" y="-1905"/>
            <a:ext cx="12198350" cy="780415"/>
          </a:xfrm>
          <a:prstGeom prst="rect">
            <a:avLst/>
          </a:prstGeom>
        </p:spPr>
      </p:pic>
      <p:pic>
        <p:nvPicPr>
          <p:cNvPr id="9" name="Изображение 8" descr="ServiceSoft лого_белый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9625" y="104775"/>
            <a:ext cx="933450" cy="567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_Монтажная область 1_Монтажная область 1"/>
          <p:cNvPicPr>
            <a:picLocks noChangeAspect="1"/>
          </p:cNvPicPr>
          <p:nvPr userDrawn="1"/>
        </p:nvPicPr>
        <p:blipFill>
          <a:blip r:embed="rId2"/>
          <a:srcRect t="97159"/>
          <a:stretch>
            <a:fillRect/>
          </a:stretch>
        </p:blipFill>
        <p:spPr>
          <a:xfrm>
            <a:off x="-10795" y="6669405"/>
            <a:ext cx="12198350" cy="194945"/>
          </a:xfrm>
          <a:prstGeom prst="rect">
            <a:avLst/>
          </a:prstGeom>
        </p:spPr>
      </p:pic>
      <p:pic>
        <p:nvPicPr>
          <p:cNvPr id="8" name="Изображение 7" descr="1_Монтажная область 1_Монтажная область 1"/>
          <p:cNvPicPr>
            <a:picLocks noChangeAspect="1"/>
          </p:cNvPicPr>
          <p:nvPr userDrawn="1"/>
        </p:nvPicPr>
        <p:blipFill>
          <a:blip r:embed="rId2"/>
          <a:srcRect l="254" t="39502" r="300" b="49205"/>
          <a:stretch>
            <a:fillRect/>
          </a:stretch>
        </p:blipFill>
        <p:spPr>
          <a:xfrm>
            <a:off x="-10795" y="-1905"/>
            <a:ext cx="12198350" cy="780415"/>
          </a:xfrm>
          <a:prstGeom prst="rect">
            <a:avLst/>
          </a:prstGeom>
        </p:spPr>
      </p:pic>
      <p:pic>
        <p:nvPicPr>
          <p:cNvPr id="9" name="Изображение 8" descr="ServiceSoft лого_белый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9625" y="104775"/>
            <a:ext cx="933450" cy="567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468F-6682-48AA-B5F4-BEF8E7F9833C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4755" y="5066030"/>
            <a:ext cx="9706610" cy="1361440"/>
          </a:xfrm>
          <a:prstGeom prst="rect">
            <a:avLst/>
          </a:prstGeom>
          <a:solidFill>
            <a:srgbClr val="00125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071290" y="2117030"/>
            <a:ext cx="984925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«Оборудование спутникового </a:t>
            </a:r>
            <a:endParaRPr lang="ru-RU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spcAft>
                <a:spcPts val="600"/>
              </a:spcAft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мониторинга </a:t>
            </a:r>
            <a:r>
              <a:rPr lang="ru-RU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LookOut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для </a:t>
            </a:r>
            <a:endParaRPr lang="ru-RU" altLang="en-US" sz="3600" dirty="0">
              <a:solidFill>
                <a:schemeClr val="bg1"/>
              </a:solidFill>
              <a:latin typeface="Times New Roman" panose="02020603050405020304" pitchFamily="18" charset="0"/>
              <a:ea typeface="+Основной текст (восточно-азиат" charset="0"/>
              <a:cs typeface="Times New Roman" panose="02020603050405020304" pitchFamily="18" charset="0"/>
              <a:sym typeface="+mn-ea"/>
            </a:endParaRPr>
          </a:p>
          <a:p>
            <a:pPr algn="ctr" fontAlgn="auto">
              <a:spcAft>
                <a:spcPts val="600"/>
              </a:spcAft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морских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речных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судов </a:t>
            </a:r>
            <a:r>
              <a:rPr lang="ru-RU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LookOut</a:t>
            </a:r>
            <a:endParaRPr lang="ru-RU" altLang="en-US" sz="3600" dirty="0">
              <a:solidFill>
                <a:schemeClr val="bg1"/>
              </a:solidFill>
              <a:uFillTx/>
              <a:latin typeface="Times New Roman" panose="02020603050405020304" pitchFamily="18" charset="0"/>
              <a:ea typeface="+Основной текст (восточно-азиат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512526" y="5239385"/>
            <a:ext cx="6236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charset="0"/>
                <a:sym typeface="+mn-ea"/>
              </a:rPr>
              <a:t>Борисов Дмитрий</a:t>
            </a:r>
          </a:p>
          <a:p>
            <a:pPr algn="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charset="0"/>
                <a:sym typeface="+mn-ea"/>
              </a:rPr>
              <a:t>Региональный менеджер </a:t>
            </a:r>
          </a:p>
          <a:p>
            <a:pPr algn="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charset="0"/>
                <a:sym typeface="+mn-ea"/>
              </a:rPr>
              <a:t>ГК «СервисСофт»</a:t>
            </a:r>
            <a:endParaRPr lang="ru-RU" altLang="en-US" sz="2000" b="1" dirty="0" smtClean="0">
              <a:solidFill>
                <a:schemeClr val="bg1"/>
              </a:solidFill>
              <a:latin typeface="Century Gothic" panose="020B0502020202020204" charset="0"/>
              <a:sym typeface="+mn-ea"/>
            </a:endParaRPr>
          </a:p>
        </p:txBody>
      </p:sp>
      <p:pic>
        <p:nvPicPr>
          <p:cNvPr id="7" name="Изображение 6" descr="ServiceSoft лого_белы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152" y="452279"/>
            <a:ext cx="1541780" cy="936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1934482" y="184595"/>
            <a:ext cx="9491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charset="0"/>
              </a:rPr>
              <a:t>LOOKOUT 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charset="0"/>
              </a:rPr>
              <a:t> Marine 2.0 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charset="0"/>
              </a:rPr>
              <a:t>–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charset="0"/>
              </a:rPr>
              <a:t> профессиональная версия</a:t>
            </a:r>
            <a:endParaRPr lang="en-US" sz="24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2823" y="1391656"/>
            <a:ext cx="6479177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Питание 12 -30 В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Century Gothic" panose="020B0502020202020204" charset="0"/>
              </a:rPr>
              <a:t>Резервные </a:t>
            </a:r>
            <a:r>
              <a:rPr lang="ru-RU" dirty="0" smtClean="0">
                <a:latin typeface="Century Gothic" panose="020B0502020202020204" charset="0"/>
              </a:rPr>
              <a:t>аккумуляторы</a:t>
            </a:r>
            <a:endParaRPr lang="ru-RU" dirty="0" smtClean="0">
              <a:latin typeface="Century Gothic" panose="020B050202020202020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Датчик </a:t>
            </a:r>
            <a:r>
              <a:rPr lang="ru-RU" dirty="0">
                <a:latin typeface="Century Gothic" panose="020B0502020202020204" charset="0"/>
              </a:rPr>
              <a:t>вскрытия и снятия маяка с крепления сообщат о несанкционированных операциях</a:t>
            </a:r>
            <a:endParaRPr lang="en-US" altLang="ru-RU" dirty="0">
              <a:latin typeface="Century Gothic" panose="020B050202020202020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en-US" dirty="0" smtClean="0">
                <a:latin typeface="Century Gothic" panose="020B0502020202020204" charset="0"/>
              </a:rPr>
              <a:t> Наличие </a:t>
            </a:r>
            <a:r>
              <a:rPr lang="ru-RU" altLang="en-US" dirty="0">
                <a:latin typeface="Century Gothic" panose="020B0502020202020204" charset="0"/>
              </a:rPr>
              <a:t>цифровых интерфейсов </a:t>
            </a:r>
            <a:r>
              <a:rPr lang="en-US" altLang="ru-RU" dirty="0">
                <a:latin typeface="Century Gothic" panose="020B0502020202020204" charset="0"/>
              </a:rPr>
              <a:t>RS422 </a:t>
            </a:r>
            <a:r>
              <a:rPr lang="ru-RU" altLang="en-US" dirty="0">
                <a:latin typeface="Century Gothic" panose="020B0502020202020204" charset="0"/>
              </a:rPr>
              <a:t>и </a:t>
            </a:r>
            <a:r>
              <a:rPr lang="en-US" altLang="ru-RU" dirty="0">
                <a:latin typeface="Century Gothic" panose="020B0502020202020204" charset="0"/>
              </a:rPr>
              <a:t>RS485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Возможность </a:t>
            </a:r>
            <a:r>
              <a:rPr lang="ru-RU" dirty="0" smtClean="0">
                <a:latin typeface="Century Gothic" panose="020B0502020202020204" charset="0"/>
              </a:rPr>
              <a:t>использования ИКУ (информационно-контрольного устройства) для использования дополнительных возможностей маяка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Стабильный мониторинг в районах плавания </a:t>
            </a:r>
            <a:r>
              <a:rPr lang="ru-RU" dirty="0" smtClean="0">
                <a:latin typeface="Century Gothic" panose="020B0502020202020204" charset="0"/>
              </a:rPr>
              <a:t>А4</a:t>
            </a:r>
          </a:p>
          <a:p>
            <a:pPr algn="ctr">
              <a:lnSpc>
                <a:spcPct val="150000"/>
              </a:lnSpc>
            </a:pPr>
            <a:endParaRPr lang="ru-RU" dirty="0">
              <a:latin typeface="Century Gothic" panose="020B05020202020202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833"/>
            <a:ext cx="5548693" cy="3526340"/>
          </a:xfrm>
          <a:prstGeom prst="rect">
            <a:avLst/>
          </a:prstGeom>
        </p:spPr>
      </p:pic>
      <p:sp>
        <p:nvSpPr>
          <p:cNvPr id="6" name="object 4"/>
          <p:cNvSpPr/>
          <p:nvPr/>
        </p:nvSpPr>
        <p:spPr>
          <a:xfrm>
            <a:off x="1805517" y="5003074"/>
            <a:ext cx="2870986" cy="1217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3"/>
          <p:cNvSpPr txBox="1"/>
          <p:nvPr/>
        </p:nvSpPr>
        <p:spPr>
          <a:xfrm>
            <a:off x="2065111" y="208189"/>
            <a:ext cx="9491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entury Gothic" panose="020B0502020202020204" charset="0"/>
              </a:rPr>
              <a:t>LOOKOUT </a:t>
            </a: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Marine Lite </a:t>
            </a:r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– доступный мониторинг!</a:t>
            </a:r>
            <a:endParaRPr lang="en-US" sz="22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269" y="1768939"/>
            <a:ext cx="5133073" cy="2827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88555" y="1768939"/>
            <a:ext cx="55975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charset="0"/>
              </a:rPr>
              <a:t>Доступная  </a:t>
            </a:r>
            <a:r>
              <a:rPr lang="ru-RU" sz="1600" dirty="0">
                <a:latin typeface="Century Gothic" panose="020B0502020202020204" charset="0"/>
              </a:rPr>
              <a:t>цена и высокое качество исполнения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charset="0"/>
              </a:rPr>
              <a:t>Опломбированный </a:t>
            </a:r>
            <a:r>
              <a:rPr lang="ru-RU" sz="1600" dirty="0">
                <a:latin typeface="Century Gothic" panose="020B0502020202020204" charset="0"/>
              </a:rPr>
              <a:t>корпус, для включения маяка достаточно </a:t>
            </a:r>
            <a:r>
              <a:rPr lang="ru-RU" sz="1600" dirty="0" smtClean="0">
                <a:latin typeface="Century Gothic" panose="020B0502020202020204" charset="0"/>
              </a:rPr>
              <a:t>подключить электропитание 12-30 В</a:t>
            </a:r>
            <a:endParaRPr lang="ru-RU" sz="1600" dirty="0">
              <a:latin typeface="Century Gothic" panose="020B050202020202020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charset="0"/>
              </a:rPr>
              <a:t>Встроенный резервный аккумулятор</a:t>
            </a:r>
            <a:endParaRPr lang="ru-RU" sz="1600" dirty="0">
              <a:latin typeface="Century Gothic" panose="020B050202020202020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charset="0"/>
              </a:rPr>
              <a:t>Д</a:t>
            </a:r>
            <a:r>
              <a:rPr lang="ru-RU" sz="1600" dirty="0" smtClean="0">
                <a:latin typeface="Century Gothic" panose="020B0502020202020204" charset="0"/>
              </a:rPr>
              <a:t>иапазон </a:t>
            </a:r>
            <a:r>
              <a:rPr lang="ru-RU" sz="1600" dirty="0">
                <a:latin typeface="Century Gothic" panose="020B0502020202020204" charset="0"/>
              </a:rPr>
              <a:t>рабочей температуры от - 40 ºC до +50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charset="0"/>
              </a:rPr>
              <a:t>Модификация </a:t>
            </a:r>
            <a:r>
              <a:rPr lang="ru-RU" sz="1600" dirty="0">
                <a:latin typeface="Century Gothic" panose="020B0502020202020204" charset="0"/>
              </a:rPr>
              <a:t>с автоматическим подогревом </a:t>
            </a:r>
            <a:r>
              <a:rPr lang="ru-RU" sz="1600" dirty="0" smtClean="0">
                <a:latin typeface="Century Gothic" panose="020B0502020202020204" charset="0"/>
              </a:rPr>
              <a:t>устройства для </a:t>
            </a:r>
            <a:r>
              <a:rPr lang="ru-RU" sz="1600" dirty="0">
                <a:latin typeface="Century Gothic" panose="020B0502020202020204" charset="0"/>
              </a:rPr>
              <a:t>эксплуатации при низких </a:t>
            </a:r>
            <a:r>
              <a:rPr lang="ru-RU" sz="1600" dirty="0" smtClean="0">
                <a:latin typeface="Century Gothic" panose="020B0502020202020204" charset="0"/>
              </a:rPr>
              <a:t>температурах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charset="0"/>
              </a:rPr>
              <a:t>Стабильный мониторинг в районах плавания </a:t>
            </a:r>
            <a:r>
              <a:rPr lang="ru-RU" sz="1600" dirty="0" smtClean="0">
                <a:latin typeface="Century Gothic" panose="020B0502020202020204" charset="0"/>
              </a:rPr>
              <a:t>А4</a:t>
            </a:r>
            <a:endParaRPr lang="en-US" sz="1600" dirty="0" smtClean="0">
              <a:latin typeface="Century Gothic" panose="020B0502020202020204" charset="0"/>
            </a:endParaRPr>
          </a:p>
        </p:txBody>
      </p:sp>
      <p:pic>
        <p:nvPicPr>
          <p:cNvPr id="1026" name="Picture 2" descr="scale_1200 (768×768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05" y="3446607"/>
            <a:ext cx="1149532" cy="11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4"/>
          <p:cNvSpPr/>
          <p:nvPr/>
        </p:nvSpPr>
        <p:spPr>
          <a:xfrm>
            <a:off x="1061160" y="5056232"/>
            <a:ext cx="2870986" cy="1217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3"/>
          <p:cNvSpPr txBox="1"/>
          <p:nvPr/>
        </p:nvSpPr>
        <p:spPr>
          <a:xfrm>
            <a:off x="2065111" y="208189"/>
            <a:ext cx="9491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entury Gothic" panose="020B0502020202020204" charset="0"/>
              </a:rPr>
              <a:t>LOOKOUT </a:t>
            </a: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Marine Lite </a:t>
            </a:r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– доступный мониторинг!</a:t>
            </a:r>
            <a:endParaRPr lang="en-US" sz="22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" y="1322622"/>
            <a:ext cx="4351534" cy="37047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773" y="1774069"/>
            <a:ext cx="4098006" cy="3253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79" y="1777458"/>
            <a:ext cx="4327587" cy="3253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012" y="5027351"/>
            <a:ext cx="1997264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5225143" y="1556055"/>
            <a:ext cx="5538652" cy="1017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US" sz="2000" b="1" dirty="0" err="1" smtClean="0">
                <a:latin typeface="Century Gothic" panose="020B0502020202020204" charset="0"/>
              </a:rPr>
              <a:t>LookOut</a:t>
            </a:r>
            <a:r>
              <a:rPr lang="en-US" sz="2000" b="1" dirty="0" smtClean="0">
                <a:latin typeface="Century Gothic" panose="020B0502020202020204" charset="0"/>
              </a:rPr>
              <a:t> </a:t>
            </a:r>
            <a:r>
              <a:rPr lang="en-US" sz="2000" b="1" dirty="0">
                <a:latin typeface="Century Gothic" panose="020B0502020202020204" charset="0"/>
              </a:rPr>
              <a:t>MARINE </a:t>
            </a:r>
            <a:r>
              <a:rPr lang="en-US" sz="2000" b="1" dirty="0" smtClean="0">
                <a:latin typeface="Century Gothic" panose="020B0502020202020204" charset="0"/>
              </a:rPr>
              <a:t>2.0 </a:t>
            </a:r>
            <a:r>
              <a:rPr lang="ru-RU" sz="2000" b="1" dirty="0" smtClean="0">
                <a:latin typeface="Century Gothic" panose="020B0502020202020204" charset="0"/>
              </a:rPr>
              <a:t>и </a:t>
            </a:r>
            <a:r>
              <a:rPr lang="en-US" sz="2000" b="1" dirty="0" err="1" smtClean="0">
                <a:latin typeface="Century Gothic" panose="020B0502020202020204" charset="0"/>
              </a:rPr>
              <a:t>LookOut</a:t>
            </a:r>
            <a:r>
              <a:rPr lang="en-US" sz="2000" b="1" dirty="0" smtClean="0">
                <a:latin typeface="Century Gothic" panose="020B0502020202020204" charset="0"/>
              </a:rPr>
              <a:t> Marine Lite</a:t>
            </a:r>
            <a:r>
              <a:rPr lang="ru-RU" sz="2000" b="1" dirty="0" smtClean="0">
                <a:latin typeface="Century Gothic" panose="020B0502020202020204" charset="0"/>
              </a:rPr>
              <a:t> – дополнительное оборудование ОСДР</a:t>
            </a:r>
            <a:endParaRPr lang="en-US" sz="2000" b="1" dirty="0">
              <a:latin typeface="Century Gothic" panose="020B0502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4" y="1044450"/>
            <a:ext cx="4114757" cy="2715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77" y="3455534"/>
            <a:ext cx="4168430" cy="2729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14" y="3453604"/>
            <a:ext cx="4139746" cy="2732232"/>
          </a:xfrm>
          <a:prstGeom prst="rect">
            <a:avLst/>
          </a:prstGeom>
        </p:spPr>
      </p:pic>
      <p:sp>
        <p:nvSpPr>
          <p:cNvPr id="7" name="Текстовое поле 3"/>
          <p:cNvSpPr txBox="1"/>
          <p:nvPr/>
        </p:nvSpPr>
        <p:spPr>
          <a:xfrm>
            <a:off x="1712414" y="245132"/>
            <a:ext cx="9491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Опыт эксплуатации </a:t>
            </a:r>
            <a:r>
              <a:rPr lang="en-US" sz="2200" b="1" dirty="0" err="1" smtClean="0">
                <a:solidFill>
                  <a:schemeClr val="bg1"/>
                </a:solidFill>
                <a:latin typeface="Century Gothic" panose="020B0502020202020204" charset="0"/>
              </a:rPr>
              <a:t>LookOut</a:t>
            </a:r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 на Северном морском пути</a:t>
            </a:r>
            <a:endParaRPr lang="en-US" sz="22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43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" y="1012512"/>
            <a:ext cx="2957866" cy="19730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13" y="1135976"/>
            <a:ext cx="2653915" cy="1545514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712414" y="245132"/>
            <a:ext cx="9491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Опыт эксплуатации </a:t>
            </a:r>
            <a:r>
              <a:rPr lang="en-US" sz="2200" b="1" dirty="0" err="1" smtClean="0">
                <a:solidFill>
                  <a:schemeClr val="bg1"/>
                </a:solidFill>
                <a:latin typeface="Century Gothic" panose="020B0502020202020204" charset="0"/>
              </a:rPr>
              <a:t>LookOut</a:t>
            </a:r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 на Северном морском пути</a:t>
            </a:r>
            <a:endParaRPr lang="en-US" sz="22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pic>
        <p:nvPicPr>
          <p:cNvPr id="1026" name="Picture 2" descr="http://pmach.com.br/upload/fabricantes/FEMCO_logo-2012_2016410112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84" y="1458162"/>
            <a:ext cx="3833696" cy="108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evmeteo.ru/plugins/main/i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03" y="3183085"/>
            <a:ext cx="1970750" cy="215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/>
        </p:nvSpPr>
        <p:spPr>
          <a:xfrm>
            <a:off x="775280" y="5189601"/>
            <a:ext cx="2278597" cy="648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ru-RU" sz="2000" b="1" dirty="0" smtClean="0">
                <a:latin typeface="Century Gothic" panose="020B0502020202020204" charset="0"/>
              </a:rPr>
              <a:t>Северное УГМС</a:t>
            </a:r>
            <a:endParaRPr lang="en-US" sz="2000" b="1" dirty="0">
              <a:latin typeface="Century Gothic" panose="020B050202020202020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63" y="2923568"/>
            <a:ext cx="4803762" cy="3174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88" y="2923568"/>
            <a:ext cx="2380706" cy="31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2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3"/>
          <p:cNvSpPr txBox="1"/>
          <p:nvPr/>
        </p:nvSpPr>
        <p:spPr>
          <a:xfrm>
            <a:off x="1712414" y="245132"/>
            <a:ext cx="9491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Опыт эксплуатации </a:t>
            </a:r>
            <a:r>
              <a:rPr lang="en-US" sz="2200" b="1" dirty="0" err="1" smtClean="0">
                <a:solidFill>
                  <a:schemeClr val="bg1"/>
                </a:solidFill>
                <a:latin typeface="Century Gothic" panose="020B0502020202020204" charset="0"/>
              </a:rPr>
              <a:t>LookOut</a:t>
            </a:r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 на Северном морском пути</a:t>
            </a:r>
            <a:endParaRPr lang="en-US" sz="22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4" y="1041269"/>
            <a:ext cx="9313817" cy="48538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3261" y="6075693"/>
            <a:ext cx="8633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 Gothic" panose="020B0502020202020204" charset="0"/>
              </a:rPr>
              <a:t>                    Парусник «Седов». Маршрут Владивосток – Мурманск</a:t>
            </a:r>
            <a:endParaRPr lang="en-US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3"/>
          <p:cNvSpPr txBox="1"/>
          <p:nvPr/>
        </p:nvSpPr>
        <p:spPr>
          <a:xfrm>
            <a:off x="1712414" y="245132"/>
            <a:ext cx="9491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Century Gothic" panose="020B0502020202020204" charset="0"/>
              </a:rPr>
              <a:t>Опыт эксплуатации </a:t>
            </a:r>
            <a:r>
              <a:rPr lang="en-US" sz="2200" b="1" dirty="0" err="1">
                <a:solidFill>
                  <a:schemeClr val="bg1"/>
                </a:solidFill>
                <a:latin typeface="Century Gothic" panose="020B0502020202020204" charset="0"/>
              </a:rPr>
              <a:t>LookOut</a:t>
            </a:r>
            <a:r>
              <a:rPr lang="ru-RU" sz="2200" b="1" dirty="0">
                <a:solidFill>
                  <a:schemeClr val="bg1"/>
                </a:solidFill>
                <a:latin typeface="Century Gothic" panose="020B0502020202020204" charset="0"/>
              </a:rPr>
              <a:t> на Северном морском пути</a:t>
            </a:r>
            <a:endParaRPr lang="en-US" sz="22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49" y="1008180"/>
            <a:ext cx="9650627" cy="50146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86231" y="6170310"/>
            <a:ext cx="7750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 Gothic" panose="020B0502020202020204" charset="0"/>
              </a:rPr>
              <a:t>     НИС Михаил Сомов ФГБУ Северное УГМС </a:t>
            </a:r>
            <a:endParaRPr lang="en-US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9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3"/>
          <p:cNvSpPr txBox="1"/>
          <p:nvPr/>
        </p:nvSpPr>
        <p:spPr>
          <a:xfrm>
            <a:off x="1712414" y="245132"/>
            <a:ext cx="9491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Century Gothic" panose="020B0502020202020204" charset="0"/>
              </a:rPr>
              <a:t>Опыт эксплуатации </a:t>
            </a:r>
            <a:r>
              <a:rPr lang="en-US" sz="2200" b="1" dirty="0" err="1">
                <a:solidFill>
                  <a:schemeClr val="bg1"/>
                </a:solidFill>
                <a:latin typeface="Century Gothic" panose="020B0502020202020204" charset="0"/>
              </a:rPr>
              <a:t>LookOut</a:t>
            </a:r>
            <a:r>
              <a:rPr lang="ru-RU" sz="2200" b="1" dirty="0">
                <a:solidFill>
                  <a:schemeClr val="bg1"/>
                </a:solidFill>
                <a:latin typeface="Century Gothic" panose="020B0502020202020204" charset="0"/>
              </a:rPr>
              <a:t> на Северном морском пути</a:t>
            </a:r>
            <a:endParaRPr lang="en-US" sz="22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90" y="1026307"/>
            <a:ext cx="9415848" cy="50575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94004" y="6170310"/>
            <a:ext cx="4562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 Gothic" panose="020B0502020202020204" charset="0"/>
              </a:rPr>
              <a:t>     Атомный ледокол «50 лет Победы»</a:t>
            </a:r>
            <a:endParaRPr lang="en-US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9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3"/>
          <p:cNvSpPr txBox="1"/>
          <p:nvPr/>
        </p:nvSpPr>
        <p:spPr>
          <a:xfrm>
            <a:off x="2065111" y="208189"/>
            <a:ext cx="9491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entury Gothic" panose="020B0502020202020204" charset="0"/>
              </a:rPr>
              <a:t>LOOKOUT </a:t>
            </a: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Marine Lite </a:t>
            </a:r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– монтаж и подключение</a:t>
            </a:r>
            <a:endParaRPr lang="en-US" sz="22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1113787"/>
            <a:ext cx="6000459" cy="52038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12" y="5027351"/>
            <a:ext cx="1997264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ЯмновВИ\Desktop\Фото лайта\IMG_20200116_1018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506" y="1887342"/>
            <a:ext cx="4914486" cy="32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овое поле 3"/>
          <p:cNvSpPr txBox="1"/>
          <p:nvPr/>
        </p:nvSpPr>
        <p:spPr>
          <a:xfrm>
            <a:off x="2065111" y="208189"/>
            <a:ext cx="9491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entury Gothic" panose="020B0502020202020204" charset="0"/>
              </a:rPr>
              <a:t>LOOKOUT </a:t>
            </a: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Marine Lite </a:t>
            </a:r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– включение маяка</a:t>
            </a:r>
            <a:endParaRPr lang="en-US" sz="22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pic>
        <p:nvPicPr>
          <p:cNvPr id="6" name="Рисунок 5" descr="C:\Users\ЯмновВИ\Desktop\Фото лайта\IMG_20200116_1021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763" y="3571857"/>
            <a:ext cx="4151947" cy="237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мновВИ\Desktop\Фото лайта\IMG_20200116_1018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456" y="1034811"/>
            <a:ext cx="4151947" cy="241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012" y="5027351"/>
            <a:ext cx="1997264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1349598" y="172531"/>
            <a:ext cx="949198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200" b="1" cap="all" dirty="0">
                <a:solidFill>
                  <a:schemeClr val="bg1"/>
                </a:solidFill>
                <a:uFillTx/>
                <a:latin typeface="Century Gothic" panose="020B0502020202020204" charset="0"/>
                <a:ea typeface="+Основной текст (восточно-азиат" charset="0"/>
              </a:rPr>
              <a:t>О компании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71" y="849888"/>
            <a:ext cx="9224834" cy="5680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3"/>
          <p:cNvSpPr txBox="1"/>
          <p:nvPr/>
        </p:nvSpPr>
        <p:spPr>
          <a:xfrm>
            <a:off x="2065111" y="208189"/>
            <a:ext cx="9491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entury Gothic" panose="020B0502020202020204" charset="0"/>
              </a:rPr>
              <a:t>LOOKOUT </a:t>
            </a: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Marine Lite </a:t>
            </a:r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– подключение к питанию на судне</a:t>
            </a:r>
            <a:endParaRPr lang="en-US" sz="22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pic>
        <p:nvPicPr>
          <p:cNvPr id="3" name="Рисунок 2" descr="C:\Users\ЯмновВИ\Desktop\Фото лайта\IMG_20200116_1031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81" y="1248864"/>
            <a:ext cx="4947059" cy="312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ЯмновВИ\Desktop\Фото лайта\IMG_20200116_1031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48" y="1248864"/>
            <a:ext cx="4829492" cy="31271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630781" y="4807132"/>
            <a:ext cx="9244739" cy="1384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 smtClean="0">
                <a:latin typeface="Century Gothic" panose="020B0502020202020204" pitchFamily="34" charset="0"/>
              </a:rPr>
              <a:t>Подсоединить </a:t>
            </a:r>
            <a:r>
              <a:rPr lang="ru-RU" sz="1800" dirty="0">
                <a:latin typeface="Century Gothic" panose="020B0502020202020204" pitchFamily="34" charset="0"/>
              </a:rPr>
              <a:t>провода к клеммам 1 (минус) и 3 (плюс),зажать винтами, а затем </a:t>
            </a:r>
            <a:r>
              <a:rPr lang="ru-RU" sz="1800" dirty="0" smtClean="0">
                <a:latin typeface="Century Gothic" panose="020B0502020202020204" pitchFamily="34" charset="0"/>
              </a:rPr>
              <a:t>подсоедин</a:t>
            </a:r>
            <a:r>
              <a:rPr lang="ru-RU" sz="1800" dirty="0">
                <a:latin typeface="Century Gothic" panose="020B0502020202020204" pitchFamily="34" charset="0"/>
              </a:rPr>
              <a:t>и</a:t>
            </a:r>
            <a:r>
              <a:rPr lang="ru-RU" sz="1800" dirty="0" smtClean="0">
                <a:latin typeface="Century Gothic" panose="020B0502020202020204" pitchFamily="34" charset="0"/>
              </a:rPr>
              <a:t>ть </a:t>
            </a:r>
            <a:r>
              <a:rPr lang="ru-RU" sz="1800" dirty="0">
                <a:latin typeface="Century Gothic" panose="020B0502020202020204" pitchFamily="34" charset="0"/>
              </a:rPr>
              <a:t>к бортовой сети. </a:t>
            </a:r>
            <a:endParaRPr lang="ru-RU" sz="1800" dirty="0" smtClean="0"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Если </a:t>
            </a:r>
            <a:r>
              <a:rPr lang="ru-RU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сначала подключить питание к бортовой сети, а затем подключить его к маяку, возможен выход из строя </a:t>
            </a:r>
            <a:r>
              <a:rPr lang="ru-RU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маяка!</a:t>
            </a:r>
          </a:p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Отключение проводить в обратном порядке!</a:t>
            </a:r>
            <a:endParaRPr lang="en-US" sz="1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8012" y="5027351"/>
            <a:ext cx="1997264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3"/>
          <p:cNvSpPr txBox="1"/>
          <p:nvPr/>
        </p:nvSpPr>
        <p:spPr>
          <a:xfrm>
            <a:off x="2065111" y="208189"/>
            <a:ext cx="9491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entury Gothic" panose="020B0502020202020204" charset="0"/>
              </a:rPr>
              <a:t>LOOKOUT </a:t>
            </a: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Marine Lite </a:t>
            </a:r>
            <a:r>
              <a:rPr lang="ru-RU" sz="2200" b="1" dirty="0" smtClean="0">
                <a:solidFill>
                  <a:schemeClr val="bg1"/>
                </a:solidFill>
                <a:latin typeface="Century Gothic" panose="020B0502020202020204" charset="0"/>
              </a:rPr>
              <a:t>– установка маяка на крепление</a:t>
            </a:r>
            <a:endParaRPr lang="en-US" sz="2200" b="1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" y="987698"/>
            <a:ext cx="4148001" cy="55306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45" y="987698"/>
            <a:ext cx="5403669" cy="40527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86845" y="4124110"/>
            <a:ext cx="5643154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900"/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900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  <a:buSzPts val="900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Крепление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маяк должны находиться под открытым небом, для корректной и стабильной связи со спутниками 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GPS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Iridium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  <a:buSzPts val="900"/>
            </a:pP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При </a:t>
            </a: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некорректной установке маяка, его работоспособность не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гарантируется!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3"/>
          <p:cNvSpPr txBox="1"/>
          <p:nvPr/>
        </p:nvSpPr>
        <p:spPr>
          <a:xfrm>
            <a:off x="1229088" y="221252"/>
            <a:ext cx="949198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2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Морской и речной регистр</a:t>
            </a:r>
            <a:endParaRPr lang="ru-RU" altLang="en-US" sz="2200" b="1" cap="all" dirty="0">
              <a:solidFill>
                <a:schemeClr val="bg1"/>
              </a:solidFill>
              <a:uFillTx/>
              <a:latin typeface="Century Gothic" panose="020B0502020202020204" charset="0"/>
              <a:ea typeface="+Основной текст (восточно-азиат" charset="0"/>
            </a:endParaRPr>
          </a:p>
        </p:txBody>
      </p:sp>
      <p:sp>
        <p:nvSpPr>
          <p:cNvPr id="3" name="object 4"/>
          <p:cNvSpPr/>
          <p:nvPr/>
        </p:nvSpPr>
        <p:spPr>
          <a:xfrm>
            <a:off x="3865786" y="2039893"/>
            <a:ext cx="4460187" cy="23732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1297940"/>
            <a:ext cx="3478436" cy="49174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2" descr="морской регистр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973" y="1297940"/>
            <a:ext cx="3320374" cy="491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04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1918" y="161498"/>
            <a:ext cx="6249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Техническая поддержка</a:t>
            </a:r>
            <a:endParaRPr lang="ru-RU" altLang="en-US" sz="2400" b="1" cap="all" dirty="0">
              <a:solidFill>
                <a:schemeClr val="bg1"/>
              </a:solidFill>
              <a:latin typeface="Century Gothic" panose="020B0502020202020204" charset="0"/>
              <a:ea typeface="+Основной текст (восточно-азиат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31" y="1384661"/>
            <a:ext cx="6956295" cy="4572002"/>
          </a:xfrm>
          <a:prstGeom prst="rect">
            <a:avLst/>
          </a:prstGeom>
        </p:spPr>
      </p:pic>
      <p:sp>
        <p:nvSpPr>
          <p:cNvPr id="5" name="Текстовое поле 1"/>
          <p:cNvSpPr txBox="1"/>
          <p:nvPr/>
        </p:nvSpPr>
        <p:spPr>
          <a:xfrm>
            <a:off x="7615647" y="1384661"/>
            <a:ext cx="457635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en-US" dirty="0" smtClean="0">
                <a:latin typeface="Century Gothic" panose="020B0502020202020204" charset="0"/>
              </a:rPr>
              <a:t>30 авторизованных сервисных центров по продаже, монтажу и обслуживанию оборудования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en-US" dirty="0" smtClean="0">
                <a:latin typeface="Century Gothic" panose="020B0502020202020204" charset="0"/>
              </a:rPr>
              <a:t>Служба технической поддержки </a:t>
            </a:r>
            <a:r>
              <a:rPr lang="en-US" altLang="en-US" dirty="0" err="1" smtClean="0">
                <a:latin typeface="Century Gothic" panose="020B0502020202020204" charset="0"/>
              </a:rPr>
              <a:t>ServiceMarine</a:t>
            </a:r>
            <a:r>
              <a:rPr lang="ru-RU" altLang="en-US" dirty="0" smtClean="0">
                <a:latin typeface="Century Gothic" panose="020B0502020202020204" charset="0"/>
              </a:rPr>
              <a:t> ГК </a:t>
            </a:r>
            <a:r>
              <a:rPr lang="ru-RU" altLang="en-US" dirty="0" err="1" smtClean="0">
                <a:latin typeface="Century Gothic" panose="020B0502020202020204" charset="0"/>
              </a:rPr>
              <a:t>СервисСофт</a:t>
            </a:r>
            <a:endParaRPr lang="en-US" altLang="en-US" dirty="0" smtClean="0">
              <a:latin typeface="Century Gothic" panose="020B0502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en-US" dirty="0" smtClean="0">
                <a:latin typeface="Century Gothic" panose="020B0502020202020204" charset="0"/>
              </a:rPr>
              <a:t>Служба технической поддержки ФГУП </a:t>
            </a:r>
            <a:r>
              <a:rPr lang="ru-RU" altLang="en-US" dirty="0" err="1" smtClean="0">
                <a:latin typeface="Century Gothic" panose="020B0502020202020204" charset="0"/>
              </a:rPr>
              <a:t>Морсвязьспутник</a:t>
            </a:r>
            <a:endParaRPr lang="ru-RU" altLang="en-US" dirty="0" smtClean="0">
              <a:latin typeface="Century Gothic" panose="020B050202020202020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12" y="5027351"/>
            <a:ext cx="1997264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1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1011951"/>
            <a:ext cx="9697736" cy="5452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12" y="5027351"/>
            <a:ext cx="1997264" cy="14369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55805" y="161498"/>
            <a:ext cx="8711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cap="all" dirty="0" err="1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Smartservice</a:t>
            </a:r>
            <a:r>
              <a:rPr lang="en-US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 –</a:t>
            </a:r>
            <a:r>
              <a:rPr lang="ru-RU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 бесплатный сервис мониторинга</a:t>
            </a:r>
            <a:r>
              <a:rPr lang="en-US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 </a:t>
            </a:r>
            <a:endParaRPr lang="ru-RU" altLang="en-US" sz="2400" b="1" cap="all" dirty="0">
              <a:solidFill>
                <a:schemeClr val="bg1"/>
              </a:solidFill>
              <a:latin typeface="Century Gothic" panose="020B0502020202020204" charset="0"/>
              <a:ea typeface="+Основной текст (восточно-азиат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5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1136823"/>
            <a:ext cx="8362741" cy="51898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67" y="1136823"/>
            <a:ext cx="2114629" cy="1012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255" y="2306927"/>
            <a:ext cx="1034251" cy="1034251"/>
          </a:xfrm>
          <a:prstGeom prst="rect">
            <a:avLst/>
          </a:prstGeom>
        </p:spPr>
      </p:pic>
      <p:sp>
        <p:nvSpPr>
          <p:cNvPr id="6" name="Текстовое поле 3"/>
          <p:cNvSpPr txBox="1"/>
          <p:nvPr/>
        </p:nvSpPr>
        <p:spPr>
          <a:xfrm>
            <a:off x="9082216" y="4066806"/>
            <a:ext cx="29038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cap="all" dirty="0" smtClean="0">
                <a:latin typeface="Century Gothic" panose="020B0502020202020204" charset="0"/>
                <a:ea typeface="+Основной текст (восточно-азиат" charset="0"/>
              </a:rPr>
              <a:t>Установка маяков </a:t>
            </a:r>
            <a:r>
              <a:rPr lang="en-US" altLang="en-US" sz="2000" cap="all" dirty="0" err="1" smtClean="0">
                <a:latin typeface="Century Gothic" panose="020B0502020202020204" charset="0"/>
                <a:ea typeface="+Основной текст (восточно-азиат" charset="0"/>
              </a:rPr>
              <a:t>LooKout</a:t>
            </a:r>
            <a:r>
              <a:rPr lang="en-US" altLang="en-US" sz="2000" cap="all" dirty="0" smtClean="0">
                <a:latin typeface="Century Gothic" panose="020B0502020202020204" charset="0"/>
                <a:ea typeface="+Основной текст (восточно-азиат" charset="0"/>
              </a:rPr>
              <a:t> </a:t>
            </a:r>
            <a:r>
              <a:rPr lang="ru-RU" altLang="en-US" sz="2000" cap="all" dirty="0" smtClean="0">
                <a:latin typeface="Century Gothic" panose="020B0502020202020204" charset="0"/>
                <a:ea typeface="+Основной текст (восточно-азиат" charset="0"/>
              </a:rPr>
              <a:t>на самоходные баржи в г. Хабаровск</a:t>
            </a:r>
            <a:endParaRPr lang="ru-RU" altLang="en-US" sz="2000" cap="all" dirty="0">
              <a:uFillTx/>
              <a:latin typeface="Century Gothic" panose="020B0502020202020204" charset="0"/>
              <a:ea typeface="+Основной текст (восточно-азиат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55805" y="161498"/>
            <a:ext cx="8711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cap="all" dirty="0" err="1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Smartservice</a:t>
            </a:r>
            <a:r>
              <a:rPr lang="en-US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 –</a:t>
            </a:r>
            <a:r>
              <a:rPr lang="ru-RU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 бесплатный сервис мониторинга</a:t>
            </a:r>
            <a:r>
              <a:rPr lang="en-US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 </a:t>
            </a:r>
            <a:endParaRPr lang="ru-RU" altLang="en-US" sz="2400" b="1" cap="all" dirty="0">
              <a:solidFill>
                <a:schemeClr val="bg1"/>
              </a:solidFill>
              <a:latin typeface="Century Gothic" panose="020B0502020202020204" charset="0"/>
              <a:ea typeface="+Основной текст (восточно-азиат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8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1" y="1098002"/>
            <a:ext cx="3165266" cy="52904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425" y="1098002"/>
            <a:ext cx="3150210" cy="5290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9" y="1098002"/>
            <a:ext cx="3607988" cy="52904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55805" y="161498"/>
            <a:ext cx="8711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cap="all" dirty="0" err="1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Smartservice</a:t>
            </a:r>
            <a:r>
              <a:rPr lang="en-US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 –</a:t>
            </a:r>
            <a:r>
              <a:rPr lang="ru-RU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 бесплатный сервис мониторинга</a:t>
            </a:r>
            <a:r>
              <a:rPr lang="en-US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  <a:ea typeface="+Основной текст (восточно-азиат" charset="0"/>
              </a:rPr>
              <a:t> </a:t>
            </a:r>
            <a:endParaRPr lang="ru-RU" altLang="en-US" sz="2400" b="1" cap="all" dirty="0">
              <a:solidFill>
                <a:schemeClr val="bg1"/>
              </a:solidFill>
              <a:latin typeface="Century Gothic" panose="020B0502020202020204" charset="0"/>
              <a:ea typeface="+Основной текст (восточно-азиат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1995804" y="528340"/>
            <a:ext cx="8574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dirty="0" smtClean="0">
                <a:solidFill>
                  <a:schemeClr val="bg1"/>
                </a:solidFill>
                <a:latin typeface="Century Gothic" panose="020B0502020202020204" charset="0"/>
              </a:rPr>
              <a:t>Обращайтесь за  подробной консультацией </a:t>
            </a:r>
            <a:endParaRPr lang="ru-RU" altLang="en-US" sz="2800" dirty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1698171" y="1737360"/>
            <a:ext cx="4585063" cy="1442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899E"/>
                </a:solidFill>
                <a:latin typeface="Century Gothic" panose="020B0502020202020204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bg1"/>
                </a:solidFill>
              </a:rPr>
              <a:t>Борисов Дмитрий,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8–909-263-83-13</a:t>
            </a:r>
          </a:p>
          <a:p>
            <a:r>
              <a:rPr lang="it-IT" sz="2800" dirty="0">
                <a:solidFill>
                  <a:schemeClr val="bg1"/>
                </a:solidFill>
              </a:rPr>
              <a:t>E-mail: </a:t>
            </a:r>
            <a:r>
              <a:rPr lang="en-US" sz="2800" dirty="0">
                <a:solidFill>
                  <a:schemeClr val="bg1"/>
                </a:solidFill>
              </a:rPr>
              <a:t>as2</a:t>
            </a:r>
            <a:r>
              <a:rPr lang="it-IT" sz="2800" dirty="0">
                <a:solidFill>
                  <a:schemeClr val="bg1"/>
                </a:solidFill>
              </a:rPr>
              <a:t>@ssoft24.com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808252" y="3017227"/>
            <a:ext cx="4723177" cy="1371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  <a:latin typeface="Century Gothic" panose="020B0502020202020204" charset="0"/>
              </a:rPr>
              <a:t>www.lookout.ssoft24.com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  <a:latin typeface="Century Gothic" panose="020B0502020202020204" charset="0"/>
              </a:rPr>
              <a:t>Тel: 8 800 </a:t>
            </a:r>
            <a:r>
              <a:rPr lang="it-IT" dirty="0" smtClean="0">
                <a:solidFill>
                  <a:schemeClr val="bg1"/>
                </a:solidFill>
                <a:latin typeface="Century Gothic" panose="020B0502020202020204" charset="0"/>
              </a:rPr>
              <a:t>250 01 04</a:t>
            </a:r>
          </a:p>
          <a:p>
            <a:pPr marL="0" indent="0" algn="ctr">
              <a:buNone/>
            </a:pPr>
            <a:endParaRPr lang="it-IT" dirty="0" smtClean="0">
              <a:solidFill>
                <a:schemeClr val="bg1"/>
              </a:solidFill>
              <a:latin typeface="Century Gothic" panose="020B050202020202020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10" y="1384663"/>
            <a:ext cx="3535289" cy="2651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1216025" y="234315"/>
            <a:ext cx="949198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200" b="1" cap="all" dirty="0">
                <a:solidFill>
                  <a:schemeClr val="bg1"/>
                </a:solidFill>
                <a:uFillTx/>
                <a:latin typeface="Century Gothic" panose="020B0502020202020204" charset="0"/>
              </a:rPr>
              <a:t>Собственное производство </a:t>
            </a:r>
            <a:r>
              <a:rPr lang="ru-RU" altLang="en-US" sz="2200" b="1" cap="all" dirty="0">
                <a:solidFill>
                  <a:schemeClr val="bg1"/>
                </a:solidFill>
                <a:uFillTx/>
                <a:latin typeface="Century Gothic" panose="020B0502020202020204" charset="0"/>
                <a:ea typeface="+Основной текст (восточно-азиат" charset="0"/>
              </a:rPr>
              <a:t>оборудования</a:t>
            </a:r>
          </a:p>
        </p:txBody>
      </p:sp>
      <p:pic>
        <p:nvPicPr>
          <p:cNvPr id="2" name="Picture 2" descr="D:\ПРЕЗЕНТАЦИИ\ГАЗПРОМ\90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7"/>
          <a:stretch>
            <a:fillRect/>
          </a:stretch>
        </p:blipFill>
        <p:spPr bwMode="auto">
          <a:xfrm>
            <a:off x="1334135" y="1049020"/>
            <a:ext cx="952373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3"/>
          <p:cNvSpPr txBox="1"/>
          <p:nvPr/>
        </p:nvSpPr>
        <p:spPr>
          <a:xfrm>
            <a:off x="1216025" y="169001"/>
            <a:ext cx="949198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2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Спутниковый маяк </a:t>
            </a:r>
            <a:r>
              <a:rPr lang="en-US" altLang="en-US" sz="22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Lookout – </a:t>
            </a:r>
            <a:r>
              <a:rPr lang="ru-RU" altLang="en-US" sz="22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преимущества эксплуатации</a:t>
            </a:r>
            <a:endParaRPr lang="ru-RU" altLang="en-US" sz="2200" b="1" cap="all" dirty="0">
              <a:solidFill>
                <a:schemeClr val="bg1"/>
              </a:solidFill>
              <a:uFillTx/>
              <a:latin typeface="Century Gothic" panose="020B0502020202020204" charset="0"/>
              <a:ea typeface="+Основной текст (восточно-азиат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3182" y="1305589"/>
            <a:ext cx="103576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Century Gothic" panose="020B0502020202020204" charset="0"/>
              </a:rPr>
              <a:t>«</a:t>
            </a:r>
            <a:r>
              <a:rPr lang="en-US" sz="2000" dirty="0" smtClean="0">
                <a:latin typeface="Century Gothic" panose="020B0502020202020204" charset="0"/>
              </a:rPr>
              <a:t>ALL–IN–ONE</a:t>
            </a:r>
            <a:r>
              <a:rPr lang="ru-RU" sz="2000" dirty="0" smtClean="0">
                <a:latin typeface="Century Gothic" panose="020B0502020202020204" charset="0"/>
              </a:rPr>
              <a:t>» (все в одном корпусе)</a:t>
            </a:r>
            <a:r>
              <a:rPr lang="en-US" sz="2000" dirty="0" smtClean="0">
                <a:latin typeface="Century Gothic" panose="020B0502020202020204" charset="0"/>
              </a:rPr>
              <a:t> </a:t>
            </a:r>
            <a:r>
              <a:rPr lang="ru-RU" sz="2000" dirty="0" smtClean="0">
                <a:latin typeface="Century Gothic" panose="020B0502020202020204" charset="0"/>
              </a:rPr>
              <a:t>– встроенные антенны </a:t>
            </a:r>
            <a:r>
              <a:rPr lang="en-US" sz="2000" dirty="0" smtClean="0">
                <a:latin typeface="Century Gothic" panose="020B0502020202020204" charset="0"/>
              </a:rPr>
              <a:t>GPS</a:t>
            </a:r>
            <a:r>
              <a:rPr lang="ru-RU" sz="2000" dirty="0" smtClean="0">
                <a:latin typeface="Century Gothic" panose="020B0502020202020204" charset="0"/>
              </a:rPr>
              <a:t>/</a:t>
            </a:r>
            <a:r>
              <a:rPr lang="ru-RU" sz="2000" dirty="0" err="1" smtClean="0">
                <a:latin typeface="Century Gothic" panose="020B0502020202020204" charset="0"/>
              </a:rPr>
              <a:t>Глонасс</a:t>
            </a:r>
            <a:r>
              <a:rPr lang="ru-RU" sz="2000" dirty="0" smtClean="0">
                <a:latin typeface="Century Gothic" panose="020B0502020202020204" charset="0"/>
              </a:rPr>
              <a:t>, резервная автономность, простое включение.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Century Gothic" panose="020B0502020202020204" charset="0"/>
              </a:rPr>
              <a:t>Использование спутниковой связи </a:t>
            </a:r>
            <a:r>
              <a:rPr lang="en-US" sz="2000" dirty="0" smtClean="0">
                <a:latin typeface="Century Gothic" panose="020B0502020202020204" charset="0"/>
              </a:rPr>
              <a:t>Iridium – 100 % </a:t>
            </a:r>
            <a:r>
              <a:rPr lang="ru-RU" sz="2000" dirty="0" smtClean="0">
                <a:latin typeface="Century Gothic" panose="020B0502020202020204" charset="0"/>
              </a:rPr>
              <a:t>охват земной поверхности, включая районы плавания А4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Century Gothic" panose="020B0502020202020204" charset="0"/>
              </a:rPr>
              <a:t>Наличие канала </a:t>
            </a:r>
            <a:r>
              <a:rPr lang="en-US" sz="2000" dirty="0" smtClean="0">
                <a:latin typeface="Century Gothic" panose="020B0502020202020204" charset="0"/>
              </a:rPr>
              <a:t>GSM –</a:t>
            </a:r>
            <a:r>
              <a:rPr lang="ru-RU" sz="2000" dirty="0" smtClean="0">
                <a:latin typeface="Century Gothic" panose="020B0502020202020204" charset="0"/>
              </a:rPr>
              <a:t> </a:t>
            </a:r>
            <a:r>
              <a:rPr lang="ru-RU" sz="2000" dirty="0" smtClean="0">
                <a:latin typeface="Century Gothic" panose="020B0502020202020204" charset="0"/>
              </a:rPr>
              <a:t>экономия передачи данных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Century Gothic" panose="020B0502020202020204" charset="0"/>
              </a:rPr>
              <a:t>Приложение </a:t>
            </a:r>
            <a:r>
              <a:rPr lang="en-US" sz="2000" dirty="0" smtClean="0">
                <a:latin typeface="Century Gothic" panose="020B0502020202020204" charset="0"/>
              </a:rPr>
              <a:t>Messenger </a:t>
            </a:r>
            <a:r>
              <a:rPr lang="ru-RU" sz="2000" dirty="0" smtClean="0">
                <a:latin typeface="Century Gothic" panose="020B0502020202020204" charset="0"/>
              </a:rPr>
              <a:t>для отправки сообщений</a:t>
            </a:r>
            <a:endParaRPr lang="ru-RU" sz="2000" dirty="0" smtClean="0">
              <a:latin typeface="Century Gothic" panose="020B050202020202020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Century Gothic" panose="020B0502020202020204" charset="0"/>
              </a:rPr>
              <a:t>Сервис мониторинга </a:t>
            </a:r>
            <a:r>
              <a:rPr lang="en-US" sz="2000" dirty="0" smtClean="0">
                <a:latin typeface="Century Gothic" panose="020B0502020202020204" charset="0"/>
              </a:rPr>
              <a:t>c </a:t>
            </a:r>
            <a:r>
              <a:rPr lang="ru-RU" sz="2000" dirty="0" smtClean="0">
                <a:latin typeface="Century Gothic" panose="020B0502020202020204" charset="0"/>
              </a:rPr>
              <a:t>возможностью конфигурирования параметров маяка</a:t>
            </a: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Century Gothic" panose="020B050202020202020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000" dirty="0" smtClean="0">
              <a:latin typeface="Century Gothic" panose="020B05020202020202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372" y="5068389"/>
            <a:ext cx="1997264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е поле 3"/>
          <p:cNvSpPr txBox="1"/>
          <p:nvPr/>
        </p:nvSpPr>
        <p:spPr>
          <a:xfrm>
            <a:off x="1216025" y="169001"/>
            <a:ext cx="949198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2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Канал передачи данных – </a:t>
            </a:r>
            <a:r>
              <a:rPr lang="en-US" altLang="en-US" sz="22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Iridium </a:t>
            </a:r>
            <a:r>
              <a:rPr lang="ru-RU" altLang="en-US" sz="22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и </a:t>
            </a:r>
            <a:r>
              <a:rPr lang="en-US" altLang="en-US" sz="22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GSM</a:t>
            </a:r>
            <a:r>
              <a:rPr lang="ru-RU" altLang="en-US" sz="22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 </a:t>
            </a:r>
            <a:endParaRPr lang="ru-RU" altLang="en-US" sz="2200" b="1" cap="all" dirty="0">
              <a:solidFill>
                <a:schemeClr val="bg1"/>
              </a:solidFill>
              <a:uFillTx/>
              <a:latin typeface="Century Gothic" panose="020B0502020202020204" charset="0"/>
              <a:ea typeface="+Основной текст (восточно-азиат" charset="0"/>
            </a:endParaRPr>
          </a:p>
        </p:txBody>
      </p:sp>
      <p:pic>
        <p:nvPicPr>
          <p:cNvPr id="7" name="Изображение 15" descr="Без названи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55" y="1793240"/>
            <a:ext cx="1044575" cy="1044575"/>
          </a:xfrm>
          <a:prstGeom prst="rect">
            <a:avLst/>
          </a:prstGeom>
        </p:spPr>
      </p:pic>
      <p:pic>
        <p:nvPicPr>
          <p:cNvPr id="8" name="Изображение 14" descr="sistema-glonas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150" y="1751330"/>
            <a:ext cx="1735455" cy="1128395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52" y="3768012"/>
            <a:ext cx="2448258" cy="1668014"/>
          </a:xfrm>
          <a:prstGeom prst="rect">
            <a:avLst/>
          </a:prstGeom>
        </p:spPr>
      </p:pic>
      <p:sp>
        <p:nvSpPr>
          <p:cNvPr id="10" name="Стрелка вниз 9"/>
          <p:cNvSpPr/>
          <p:nvPr/>
        </p:nvSpPr>
        <p:spPr>
          <a:xfrm rot="18666760">
            <a:off x="2461292" y="3030482"/>
            <a:ext cx="272829" cy="859962"/>
          </a:xfrm>
          <a:prstGeom prst="down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2776389">
            <a:off x="4070023" y="2996418"/>
            <a:ext cx="300473" cy="932314"/>
          </a:xfrm>
          <a:prstGeom prst="down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05" y="1844040"/>
            <a:ext cx="1939925" cy="1035050"/>
          </a:xfrm>
          <a:prstGeom prst="rect">
            <a:avLst/>
          </a:prstGeom>
        </p:spPr>
      </p:pic>
      <p:pic>
        <p:nvPicPr>
          <p:cNvPr id="13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60" y="1948180"/>
            <a:ext cx="1209675" cy="8274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35" y="3768012"/>
            <a:ext cx="2542717" cy="1668110"/>
          </a:xfrm>
          <a:prstGeom prst="rect">
            <a:avLst/>
          </a:prstGeom>
        </p:spPr>
      </p:pic>
      <p:sp>
        <p:nvSpPr>
          <p:cNvPr id="15" name="Двойная стрелка вверх/вниз 14"/>
          <p:cNvSpPr/>
          <p:nvPr/>
        </p:nvSpPr>
        <p:spPr>
          <a:xfrm rot="18724924">
            <a:off x="6782179" y="2939662"/>
            <a:ext cx="279293" cy="1023860"/>
          </a:xfrm>
          <a:prstGeom prst="upDownArrow">
            <a:avLst>
              <a:gd name="adj1" fmla="val 50000"/>
              <a:gd name="adj2" fmla="val 69643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Двойная стрелка вверх/вниз 15"/>
          <p:cNvSpPr/>
          <p:nvPr/>
        </p:nvSpPr>
        <p:spPr>
          <a:xfrm rot="2391301">
            <a:off x="9088393" y="2899678"/>
            <a:ext cx="256693" cy="1007606"/>
          </a:xfrm>
          <a:prstGeom prst="upDown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3633761" y="5641306"/>
            <a:ext cx="419168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  <a:sym typeface="+mn-ea"/>
              </a:rPr>
              <a:t>Без роуминга</a:t>
            </a:r>
          </a:p>
          <a:p>
            <a:pPr algn="ctr"/>
            <a:r>
              <a:rPr lang="ru-RU" b="1" dirty="0" smtClean="0">
                <a:latin typeface="Century Gothic" panose="020B0502020202020204" pitchFamily="34" charset="0"/>
                <a:sym typeface="+mn-ea"/>
              </a:rPr>
              <a:t>В России и за рубежом!</a:t>
            </a:r>
            <a:endParaRPr lang="ru-RU" altLang="en-US" b="1" dirty="0" smtClean="0">
              <a:latin typeface="Century Gothic" panose="020B0502020202020204" pitchFamily="34" charset="0"/>
              <a:sym typeface="+mn-e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8012" y="5027351"/>
            <a:ext cx="1997264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3"/>
          <p:cNvSpPr txBox="1"/>
          <p:nvPr/>
        </p:nvSpPr>
        <p:spPr>
          <a:xfrm>
            <a:off x="1460891" y="164710"/>
            <a:ext cx="996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география поставок</a:t>
            </a:r>
            <a:r>
              <a:rPr lang="en-US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 Lookout 2018 -</a:t>
            </a:r>
            <a:r>
              <a:rPr lang="en-US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20</a:t>
            </a:r>
            <a:r>
              <a:rPr lang="ru-RU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20</a:t>
            </a:r>
            <a:r>
              <a:rPr lang="en-US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 </a:t>
            </a:r>
            <a:r>
              <a:rPr lang="ru-RU" altLang="en-US" sz="2400" b="1" cap="all" dirty="0" smtClean="0">
                <a:solidFill>
                  <a:schemeClr val="bg1"/>
                </a:solidFill>
                <a:latin typeface="Century Gothic" panose="020B0502020202020204" charset="0"/>
              </a:rPr>
              <a:t>гг. </a:t>
            </a:r>
            <a:endParaRPr lang="ru-RU" altLang="en-US" sz="2400" b="1" cap="all" dirty="0">
              <a:solidFill>
                <a:schemeClr val="bg1"/>
              </a:solidFill>
              <a:uFillTx/>
              <a:latin typeface="Century Gothic" panose="020B0502020202020204" charset="0"/>
              <a:ea typeface="+Основной текст (восточно-азиат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40107117"/>
              </p:ext>
            </p:extLst>
          </p:nvPr>
        </p:nvGraphicFramePr>
        <p:xfrm>
          <a:off x="-24712" y="927639"/>
          <a:ext cx="8033657" cy="5865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876902" y="4435255"/>
            <a:ext cx="4185855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Century Gothic" panose="020B0502020202020204" charset="0"/>
              </a:rPr>
              <a:t>Оснащение флота маяками </a:t>
            </a:r>
          </a:p>
          <a:p>
            <a:pPr algn="ctr">
              <a:lnSpc>
                <a:spcPct val="150000"/>
              </a:lnSpc>
            </a:pPr>
            <a:r>
              <a:rPr lang="en-US" b="1" dirty="0" err="1" smtClean="0">
                <a:latin typeface="Century Gothic" panose="020B0502020202020204" charset="0"/>
              </a:rPr>
              <a:t>LookOut</a:t>
            </a:r>
            <a:r>
              <a:rPr lang="en-US" b="1" dirty="0" smtClean="0">
                <a:latin typeface="Century Gothic" panose="020B0502020202020204" charset="0"/>
              </a:rPr>
              <a:t> </a:t>
            </a:r>
            <a:r>
              <a:rPr lang="ru-RU" b="1" dirty="0" smtClean="0">
                <a:latin typeface="Century Gothic" panose="020B0502020202020204" charset="0"/>
              </a:rPr>
              <a:t>за </a:t>
            </a:r>
            <a:r>
              <a:rPr lang="ru-RU" b="1" dirty="0" smtClean="0">
                <a:latin typeface="Century Gothic" panose="020B0502020202020204" charset="0"/>
              </a:rPr>
              <a:t>период май 2018 – декабрь </a:t>
            </a:r>
            <a:r>
              <a:rPr lang="ru-RU" b="1" dirty="0" smtClean="0">
                <a:latin typeface="Century Gothic" panose="020B0502020202020204" charset="0"/>
              </a:rPr>
              <a:t>2020 </a:t>
            </a:r>
            <a:r>
              <a:rPr lang="ru-RU" b="1" dirty="0" smtClean="0">
                <a:latin typeface="Century Gothic" panose="020B0502020202020204" charset="0"/>
              </a:rPr>
              <a:t>гг.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Century Gothic" panose="020B0502020202020204" charset="0"/>
              </a:rPr>
              <a:t>580</a:t>
            </a:r>
            <a:r>
              <a:rPr lang="en-US" sz="2800" b="1" dirty="0" smtClean="0">
                <a:solidFill>
                  <a:srgbClr val="FF0000"/>
                </a:solidFill>
                <a:latin typeface="Century Gothic" panose="020B050202020202020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Century Gothic" panose="020B0502020202020204" charset="0"/>
              </a:rPr>
              <a:t>комплектов</a:t>
            </a:r>
            <a:endParaRPr lang="ru-RU" sz="2800" dirty="0">
              <a:solidFill>
                <a:srgbClr val="FF0000"/>
              </a:solidFill>
              <a:latin typeface="Century Gothic" panose="020B0502020202020204" charset="0"/>
            </a:endParaRPr>
          </a:p>
          <a:p>
            <a:pPr algn="ctr">
              <a:lnSpc>
                <a:spcPct val="150000"/>
              </a:lnSpc>
            </a:pPr>
            <a:endParaRPr lang="ru-RU" sz="1600" dirty="0">
              <a:latin typeface="Century Gothic" panose="020B050202020202020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76" y="822960"/>
            <a:ext cx="2899659" cy="1928273"/>
          </a:xfrm>
          <a:prstGeom prst="rect">
            <a:avLst/>
          </a:prstGeom>
        </p:spPr>
      </p:pic>
      <p:pic>
        <p:nvPicPr>
          <p:cNvPr id="8" name="Изображение 1" descr="IM3A2171_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372" y="2566624"/>
            <a:ext cx="3049386" cy="20335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4224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IM3A2171_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98" y="1262198"/>
            <a:ext cx="5375275" cy="3584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Текстовое поле 3"/>
          <p:cNvSpPr txBox="1"/>
          <p:nvPr/>
        </p:nvSpPr>
        <p:spPr>
          <a:xfrm>
            <a:off x="1078342" y="139827"/>
            <a:ext cx="9492843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ru-RU" altLang="zh-CN" sz="2800" b="1" dirty="0" err="1">
                <a:solidFill>
                  <a:schemeClr val="bg1"/>
                </a:solidFill>
                <a:latin typeface="Century Gothic" panose="020B0502020202020204" pitchFamily="34" charset="0"/>
                <a:ea typeface="等线"/>
              </a:rPr>
              <a:t>LookOut</a:t>
            </a:r>
            <a:r>
              <a:rPr lang="ru-RU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等线"/>
              </a:rPr>
              <a:t> </a:t>
            </a:r>
            <a:r>
              <a:rPr lang="ru-RU" altLang="zh-CN" sz="2800" b="1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等线"/>
              </a:rPr>
              <a:t>Pro</a:t>
            </a:r>
            <a:r>
              <a:rPr lang="ru-RU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等线"/>
              </a:rPr>
              <a:t> – идеально для несамоходных барж</a:t>
            </a:r>
            <a:endParaRPr lang="ru-RU" altLang="zh-CN" sz="2800" b="1" dirty="0">
              <a:solidFill>
                <a:schemeClr val="bg1"/>
              </a:solidFill>
              <a:latin typeface="Century Gothic" panose="020B0502020202020204" pitchFamily="34" charset="0"/>
              <a:ea typeface="等线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05517" y="5003074"/>
            <a:ext cx="2870986" cy="1217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16880" y="1404719"/>
            <a:ext cx="64791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Полностью автономное устройство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Встроенные антенны </a:t>
            </a:r>
            <a:r>
              <a:rPr lang="en-US" dirty="0" smtClean="0">
                <a:latin typeface="Century Gothic" panose="020B0502020202020204" charset="0"/>
              </a:rPr>
              <a:t>GPS</a:t>
            </a:r>
            <a:r>
              <a:rPr lang="ru-RU" dirty="0" smtClean="0">
                <a:latin typeface="Century Gothic" panose="020B0502020202020204" charset="0"/>
              </a:rPr>
              <a:t>, </a:t>
            </a:r>
            <a:r>
              <a:rPr lang="ru-RU" dirty="0" err="1" smtClean="0">
                <a:latin typeface="Century Gothic" panose="020B0502020202020204" charset="0"/>
              </a:rPr>
              <a:t>Глонасс</a:t>
            </a:r>
            <a:r>
              <a:rPr lang="ru-RU" dirty="0" smtClean="0">
                <a:latin typeface="Century Gothic" panose="020B0502020202020204" charset="0"/>
              </a:rPr>
              <a:t>, </a:t>
            </a:r>
            <a:r>
              <a:rPr lang="en-US" dirty="0" smtClean="0">
                <a:latin typeface="Century Gothic" panose="020B0502020202020204" charset="0"/>
              </a:rPr>
              <a:t>Iridium</a:t>
            </a:r>
            <a:endParaRPr lang="ru-RU" dirty="0">
              <a:latin typeface="Century Gothic" panose="020B050202020202020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Century Gothic" panose="020B0502020202020204" charset="0"/>
              </a:rPr>
              <a:t>SIM </a:t>
            </a:r>
            <a:r>
              <a:rPr lang="ru-RU" dirty="0" smtClean="0">
                <a:latin typeface="Century Gothic" panose="020B0502020202020204" charset="0"/>
              </a:rPr>
              <a:t>-</a:t>
            </a:r>
            <a:r>
              <a:rPr lang="en-US" dirty="0" smtClean="0">
                <a:latin typeface="Century Gothic" panose="020B0502020202020204" charset="0"/>
              </a:rPr>
              <a:t>CHIP </a:t>
            </a:r>
            <a:r>
              <a:rPr lang="en-US" dirty="0" err="1" smtClean="0">
                <a:latin typeface="Century Gothic" panose="020B0502020202020204" charset="0"/>
              </a:rPr>
              <a:t>Mavoco</a:t>
            </a:r>
            <a:r>
              <a:rPr lang="en-US" dirty="0" smtClean="0">
                <a:latin typeface="Century Gothic" panose="020B0502020202020204" charset="0"/>
              </a:rPr>
              <a:t> –</a:t>
            </a:r>
            <a:r>
              <a:rPr lang="ru-RU" dirty="0" smtClean="0">
                <a:latin typeface="Century Gothic" panose="020B0502020202020204" charset="0"/>
              </a:rPr>
              <a:t> без роуминга по Евразии</a:t>
            </a:r>
            <a:endParaRPr lang="ru-RU" dirty="0" smtClean="0">
              <a:latin typeface="Century Gothic" panose="020B050202020202020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Рабочий диапазон от -55 до +55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Встроенный акселерометр</a:t>
            </a:r>
            <a:endParaRPr lang="ru-RU" dirty="0">
              <a:latin typeface="Century Gothic" panose="020B050202020202020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Расширенная внутренняя память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Подключаемые </a:t>
            </a:r>
            <a:r>
              <a:rPr lang="ru-RU" dirty="0" err="1" smtClean="0">
                <a:latin typeface="Century Gothic" panose="020B0502020202020204" charset="0"/>
              </a:rPr>
              <a:t>радиодатчики</a:t>
            </a:r>
            <a:r>
              <a:rPr lang="ru-RU" dirty="0" smtClean="0">
                <a:latin typeface="Century Gothic" panose="020B0502020202020204" charset="0"/>
              </a:rPr>
              <a:t> 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Приложение </a:t>
            </a:r>
            <a:r>
              <a:rPr lang="en-US" dirty="0" smtClean="0">
                <a:latin typeface="Century Gothic" panose="020B0502020202020204" charset="0"/>
              </a:rPr>
              <a:t>Messenger </a:t>
            </a:r>
            <a:r>
              <a:rPr lang="ru-RU" dirty="0" smtClean="0">
                <a:latin typeface="Century Gothic" panose="020B0502020202020204" charset="0"/>
              </a:rPr>
              <a:t>для обмена сообщениями со смартфона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 smtClean="0">
              <a:latin typeface="Century Gothic" panose="020B0502020202020204" charset="0"/>
            </a:endParaRPr>
          </a:p>
        </p:txBody>
      </p:sp>
      <p:pic>
        <p:nvPicPr>
          <p:cNvPr id="6" name="Picture 2" descr="scale_1200 (768×768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48" y="3355167"/>
            <a:ext cx="1149532" cy="11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921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3"/>
          <p:cNvSpPr txBox="1"/>
          <p:nvPr/>
        </p:nvSpPr>
        <p:spPr>
          <a:xfrm>
            <a:off x="1136469" y="161236"/>
            <a:ext cx="9414466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ru-RU" altLang="zh-CN" sz="2800" b="1" dirty="0" err="1">
                <a:solidFill>
                  <a:schemeClr val="bg1"/>
                </a:solidFill>
                <a:latin typeface="Century Gothic" panose="020B0502020202020204" pitchFamily="34" charset="0"/>
                <a:ea typeface="等线"/>
              </a:rPr>
              <a:t>LookOut</a:t>
            </a:r>
            <a:r>
              <a:rPr lang="ru-RU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等线"/>
              </a:rPr>
              <a:t> </a:t>
            </a:r>
            <a:r>
              <a:rPr lang="ru-RU" altLang="zh-CN" sz="2800" b="1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等线"/>
              </a:rPr>
              <a:t>Pro</a:t>
            </a:r>
            <a:r>
              <a:rPr lang="ru-RU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等线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等线"/>
              </a:rPr>
              <a:t>EPS </a:t>
            </a:r>
            <a:r>
              <a:rPr lang="ru-RU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等线"/>
              </a:rPr>
              <a:t>- для яхт, катеров, теплоходов </a:t>
            </a:r>
            <a:endParaRPr lang="ru-RU" altLang="zh-CN" sz="2800" b="1" dirty="0">
              <a:solidFill>
                <a:schemeClr val="bg1"/>
              </a:solidFill>
              <a:latin typeface="Century Gothic" panose="020B0502020202020204" pitchFamily="34" charset="0"/>
              <a:ea typeface="等线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05517" y="5003074"/>
            <a:ext cx="2870986" cy="1217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16880" y="1404719"/>
            <a:ext cx="6479177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Питание 12 – 30 В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Резервные аккумуляторы</a:t>
            </a:r>
            <a:endParaRPr lang="ru-RU" dirty="0" smtClean="0">
              <a:latin typeface="Century Gothic" panose="020B050202020202020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Встроенные антенны </a:t>
            </a:r>
            <a:r>
              <a:rPr lang="en-US" dirty="0" smtClean="0">
                <a:latin typeface="Century Gothic" panose="020B0502020202020204" charset="0"/>
              </a:rPr>
              <a:t>GPS</a:t>
            </a:r>
            <a:r>
              <a:rPr lang="ru-RU" dirty="0" smtClean="0">
                <a:latin typeface="Century Gothic" panose="020B0502020202020204" charset="0"/>
              </a:rPr>
              <a:t>, </a:t>
            </a:r>
            <a:r>
              <a:rPr lang="ru-RU" dirty="0" err="1" smtClean="0">
                <a:latin typeface="Century Gothic" panose="020B0502020202020204" charset="0"/>
              </a:rPr>
              <a:t>Глонасс</a:t>
            </a:r>
            <a:r>
              <a:rPr lang="ru-RU" dirty="0" smtClean="0">
                <a:latin typeface="Century Gothic" panose="020B0502020202020204" charset="0"/>
              </a:rPr>
              <a:t>, </a:t>
            </a:r>
            <a:r>
              <a:rPr lang="en-US" dirty="0" smtClean="0">
                <a:latin typeface="Century Gothic" panose="020B0502020202020204" charset="0"/>
              </a:rPr>
              <a:t>Iridium</a:t>
            </a:r>
            <a:endParaRPr lang="ru-RU" dirty="0">
              <a:latin typeface="Century Gothic" panose="020B050202020202020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Century Gothic" panose="020B0502020202020204" charset="0"/>
              </a:rPr>
              <a:t>SIM </a:t>
            </a:r>
            <a:r>
              <a:rPr lang="ru-RU" dirty="0" smtClean="0">
                <a:latin typeface="Century Gothic" panose="020B0502020202020204" charset="0"/>
              </a:rPr>
              <a:t>-</a:t>
            </a:r>
            <a:r>
              <a:rPr lang="en-US" dirty="0" smtClean="0">
                <a:latin typeface="Century Gothic" panose="020B0502020202020204" charset="0"/>
              </a:rPr>
              <a:t>CHIP </a:t>
            </a:r>
            <a:r>
              <a:rPr lang="en-US" dirty="0" err="1" smtClean="0">
                <a:latin typeface="Century Gothic" panose="020B0502020202020204" charset="0"/>
              </a:rPr>
              <a:t>Mavoco</a:t>
            </a:r>
            <a:r>
              <a:rPr lang="en-US" dirty="0" smtClean="0">
                <a:latin typeface="Century Gothic" panose="020B0502020202020204" charset="0"/>
              </a:rPr>
              <a:t> –</a:t>
            </a:r>
            <a:r>
              <a:rPr lang="ru-RU" dirty="0" smtClean="0">
                <a:latin typeface="Century Gothic" panose="020B0502020202020204" charset="0"/>
              </a:rPr>
              <a:t> без роуминга по Евразии</a:t>
            </a:r>
            <a:endParaRPr lang="ru-RU" dirty="0" smtClean="0">
              <a:latin typeface="Century Gothic" panose="020B050202020202020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Рабочий диапазон от -55 до +55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Встроенный акселерометр</a:t>
            </a:r>
            <a:endParaRPr lang="ru-RU" dirty="0">
              <a:latin typeface="Century Gothic" panose="020B050202020202020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Расширенная внутренняя память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Подключаемые </a:t>
            </a:r>
            <a:r>
              <a:rPr lang="ru-RU" dirty="0" err="1" smtClean="0">
                <a:latin typeface="Century Gothic" panose="020B0502020202020204" charset="0"/>
              </a:rPr>
              <a:t>радиодатчики</a:t>
            </a:r>
            <a:r>
              <a:rPr lang="ru-RU" dirty="0" smtClean="0">
                <a:latin typeface="Century Gothic" panose="020B0502020202020204" charset="0"/>
              </a:rPr>
              <a:t> 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charset="0"/>
              </a:rPr>
              <a:t>Приложение </a:t>
            </a:r>
            <a:r>
              <a:rPr lang="en-US" dirty="0" smtClean="0">
                <a:latin typeface="Century Gothic" panose="020B0502020202020204" charset="0"/>
              </a:rPr>
              <a:t>Messenger </a:t>
            </a:r>
            <a:r>
              <a:rPr lang="ru-RU" dirty="0" smtClean="0">
                <a:latin typeface="Century Gothic" panose="020B0502020202020204" charset="0"/>
              </a:rPr>
              <a:t>для обмена сообщениями со смартфона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 smtClean="0">
              <a:latin typeface="Century Gothic" panose="020B0502020202020204" charset="0"/>
            </a:endParaRPr>
          </a:p>
        </p:txBody>
      </p:sp>
      <p:pic>
        <p:nvPicPr>
          <p:cNvPr id="7" name="Изображение 1" descr="IM3A2178_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8" y="1378811"/>
            <a:ext cx="5434012" cy="36242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5038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Изображение 5" descr="595974269 рабочий_рус"/>
          <p:cNvPicPr>
            <a:picLocks noChangeAspect="1"/>
          </p:cNvPicPr>
          <p:nvPr/>
        </p:nvPicPr>
        <p:blipFill>
          <a:blip r:embed="rId2"/>
          <a:srcRect t="2890" r="996" b="26257"/>
          <a:stretch>
            <a:fillRect/>
          </a:stretch>
        </p:blipFill>
        <p:spPr>
          <a:xfrm>
            <a:off x="11113" y="804863"/>
            <a:ext cx="12169775" cy="5853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965950" y="1152525"/>
            <a:ext cx="4494213" cy="483393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699" name="Текстовое поле 4"/>
          <p:cNvSpPr txBox="1"/>
          <p:nvPr/>
        </p:nvSpPr>
        <p:spPr>
          <a:xfrm>
            <a:off x="7150100" y="2041525"/>
            <a:ext cx="4083050" cy="2862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ru-RU" altLang="en-US" dirty="0">
                <a:solidFill>
                  <a:srgbClr val="10899E"/>
                </a:solidFill>
                <a:latin typeface="Century Gothic" panose="020B0502020202020204" pitchFamily="34" charset="0"/>
              </a:rPr>
              <a:t>LookOut Messenger - приложение, позволяющее обмениваться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dirty="0">
                <a:solidFill>
                  <a:srgbClr val="10899E"/>
                </a:solidFill>
                <a:latin typeface="Century Gothic" panose="020B0502020202020204" pitchFamily="34" charset="0"/>
              </a:rPr>
              <a:t>короткими сообщениями через канал спутниковой связи Иридиум, который обеспечивает 100% покрытие Земли.</a:t>
            </a:r>
          </a:p>
          <a:p>
            <a:pPr>
              <a:buFont typeface="Arial" panose="020B0604020202020204" pitchFamily="34" charset="0"/>
              <a:buNone/>
            </a:pPr>
            <a:endParaRPr lang="ru-RU" altLang="en-US" dirty="0">
              <a:solidFill>
                <a:srgbClr val="10899E"/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altLang="en-US" dirty="0">
                <a:solidFill>
                  <a:srgbClr val="10899E"/>
                </a:solidFill>
                <a:latin typeface="Century Gothic" panose="020B0502020202020204" pitchFamily="34" charset="0"/>
              </a:rPr>
              <a:t>ВСЕГДА ОСТАВАЙТЕСЬ НА СВЯЗИ,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dirty="0">
                <a:solidFill>
                  <a:srgbClr val="10899E"/>
                </a:solidFill>
                <a:latin typeface="Century Gothic" panose="020B0502020202020204" pitchFamily="34" charset="0"/>
              </a:rPr>
              <a:t>ДАЖЕ БЕЗ СИГНАЛА GSM!</a:t>
            </a:r>
            <a:endParaRPr lang="ru-RU" altLang="en-US" dirty="0">
              <a:solidFill>
                <a:srgbClr val="10899E"/>
              </a:solidFill>
              <a:latin typeface="Century Gothic" panose="020B0502020202020204" pitchFamily="34" charset="0"/>
              <a:ea typeface="+Основной текст (восточно-азиат" charset="0"/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1267097" y="69850"/>
            <a:ext cx="928769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en-US" sz="2800" b="1" strike="noStrike" noProof="1">
                <a:solidFill>
                  <a:schemeClr val="bg1"/>
                </a:solidFill>
                <a:latin typeface="Century Gothic" panose="020B0502020202020204" pitchFamily="34" charset="0"/>
                <a:sym typeface="+mn-ea"/>
              </a:rPr>
              <a:t>LookOut </a:t>
            </a:r>
            <a:r>
              <a:rPr lang="ru-RU" altLang="en-US" sz="2800" b="1" strike="noStrike" noProof="1" smtClean="0">
                <a:solidFill>
                  <a:schemeClr val="bg1"/>
                </a:solidFill>
                <a:latin typeface="Century Gothic" panose="020B0502020202020204" pitchFamily="34" charset="0"/>
                <a:sym typeface="+mn-ea"/>
              </a:rPr>
              <a:t>Messenger – сообщения через </a:t>
            </a:r>
            <a:r>
              <a:rPr lang="en-US" altLang="en-US" sz="2800" b="1" strike="noStrike" noProof="1" smtClean="0">
                <a:solidFill>
                  <a:schemeClr val="bg1"/>
                </a:solidFill>
                <a:latin typeface="Century Gothic" panose="020B0502020202020204" pitchFamily="34" charset="0"/>
                <a:sym typeface="+mn-ea"/>
              </a:rPr>
              <a:t>Iridium</a:t>
            </a:r>
            <a:endParaRPr kumimoji="0" lang="ru-RU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82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3657</TotalTime>
  <Words>651</Words>
  <Application>Microsoft Office PowerPoint</Application>
  <PresentationFormat>Широкоэкранный</PresentationFormat>
  <Paragraphs>104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+Основной текст (восточно-азиат</vt:lpstr>
      <vt:lpstr>Arial</vt:lpstr>
      <vt:lpstr>Calibri</vt:lpstr>
      <vt:lpstr>Calibri Light</vt:lpstr>
      <vt:lpstr>Century Gothic</vt:lpstr>
      <vt:lpstr>等线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ГурскихВП</dc:creator>
  <cp:lastModifiedBy>Борисов Дмитрий Сергеевич</cp:lastModifiedBy>
  <cp:revision>223</cp:revision>
  <dcterms:created xsi:type="dcterms:W3CDTF">2018-04-10T07:51:00Z</dcterms:created>
  <dcterms:modified xsi:type="dcterms:W3CDTF">2021-03-19T14:26:40Z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1049-10.2.0.5965</vt:lpwstr>
  </property>
</Properties>
</file>